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3" ContentType="audi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0"/>
  </p:handoutMasterIdLst>
  <p:sldIdLst>
    <p:sldId id="257" r:id="rId2"/>
    <p:sldId id="258" r:id="rId3"/>
    <p:sldId id="262" r:id="rId4"/>
    <p:sldId id="274" r:id="rId5"/>
    <p:sldId id="260" r:id="rId6"/>
    <p:sldId id="261" r:id="rId7"/>
    <p:sldId id="259" r:id="rId8"/>
    <p:sldId id="268" r:id="rId9"/>
    <p:sldId id="266" r:id="rId10"/>
    <p:sldId id="267" r:id="rId11"/>
    <p:sldId id="264" r:id="rId12"/>
    <p:sldId id="265" r:id="rId13"/>
    <p:sldId id="269" r:id="rId14"/>
    <p:sldId id="270" r:id="rId15"/>
    <p:sldId id="272" r:id="rId16"/>
    <p:sldId id="276" r:id="rId17"/>
    <p:sldId id="277" r:id="rId18"/>
    <p:sldId id="283" r:id="rId19"/>
    <p:sldId id="278" r:id="rId20"/>
    <p:sldId id="279" r:id="rId21"/>
    <p:sldId id="314" r:id="rId22"/>
    <p:sldId id="273" r:id="rId23"/>
    <p:sldId id="280" r:id="rId24"/>
    <p:sldId id="281" r:id="rId25"/>
    <p:sldId id="311" r:id="rId26"/>
    <p:sldId id="312" r:id="rId27"/>
    <p:sldId id="313" r:id="rId28"/>
    <p:sldId id="271" r:id="rId29"/>
    <p:sldId id="286" r:id="rId30"/>
    <p:sldId id="282" r:id="rId31"/>
    <p:sldId id="326" r:id="rId32"/>
    <p:sldId id="287" r:id="rId33"/>
    <p:sldId id="288" r:id="rId34"/>
    <p:sldId id="289" r:id="rId35"/>
    <p:sldId id="290" r:id="rId36"/>
    <p:sldId id="291" r:id="rId37"/>
    <p:sldId id="308" r:id="rId38"/>
    <p:sldId id="307" r:id="rId39"/>
    <p:sldId id="305" r:id="rId40"/>
    <p:sldId id="304" r:id="rId41"/>
    <p:sldId id="303" r:id="rId42"/>
    <p:sldId id="302" r:id="rId43"/>
    <p:sldId id="301" r:id="rId44"/>
    <p:sldId id="300" r:id="rId45"/>
    <p:sldId id="299" r:id="rId46"/>
    <p:sldId id="298" r:id="rId47"/>
    <p:sldId id="297" r:id="rId48"/>
    <p:sldId id="296" r:id="rId49"/>
    <p:sldId id="294" r:id="rId50"/>
    <p:sldId id="295" r:id="rId51"/>
    <p:sldId id="293" r:id="rId52"/>
    <p:sldId id="292" r:id="rId53"/>
    <p:sldId id="306" r:id="rId54"/>
    <p:sldId id="309" r:id="rId55"/>
    <p:sldId id="325" r:id="rId56"/>
    <p:sldId id="321" r:id="rId57"/>
    <p:sldId id="322" r:id="rId58"/>
    <p:sldId id="323" r:id="rId59"/>
  </p:sldIdLst>
  <p:sldSz cx="12192000" cy="6858000"/>
  <p:notesSz cx="6889750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-13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E08D09C5-372B-4673-B2D8-D71B1188D78C}" type="datetimeFigureOut">
              <a:rPr lang="nl-NL" smtClean="0"/>
              <a:t>10-06-18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F99E866-10BB-4A6F-9661-4F43EE0053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790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00F-86F1-45B6-810B-03CE5D4FEB5B}" type="datetimeFigureOut">
              <a:rPr lang="nl-NL" smtClean="0"/>
              <a:t>10-06-18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AF63-FAC3-4F3C-97D3-C4CD5C8D3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87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00F-86F1-45B6-810B-03CE5D4FEB5B}" type="datetimeFigureOut">
              <a:rPr lang="nl-NL" smtClean="0"/>
              <a:t>10-06-18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AF63-FAC3-4F3C-97D3-C4CD5C8D3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3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00F-86F1-45B6-810B-03CE5D4FEB5B}" type="datetimeFigureOut">
              <a:rPr lang="nl-NL" smtClean="0"/>
              <a:t>10-06-18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AF63-FAC3-4F3C-97D3-C4CD5C8D3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93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00F-86F1-45B6-810B-03CE5D4FEB5B}" type="datetimeFigureOut">
              <a:rPr lang="nl-NL" smtClean="0"/>
              <a:t>10-06-18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AF63-FAC3-4F3C-97D3-C4CD5C8D3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68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00F-86F1-45B6-810B-03CE5D4FEB5B}" type="datetimeFigureOut">
              <a:rPr lang="nl-NL" smtClean="0"/>
              <a:t>10-06-18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AF63-FAC3-4F3C-97D3-C4CD5C8D3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59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00F-86F1-45B6-810B-03CE5D4FEB5B}" type="datetimeFigureOut">
              <a:rPr lang="nl-NL" smtClean="0"/>
              <a:t>10-06-18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AF63-FAC3-4F3C-97D3-C4CD5C8D3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49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00F-86F1-45B6-810B-03CE5D4FEB5B}" type="datetimeFigureOut">
              <a:rPr lang="nl-NL" smtClean="0"/>
              <a:t>10-06-18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AF63-FAC3-4F3C-97D3-C4CD5C8D3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00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00F-86F1-45B6-810B-03CE5D4FEB5B}" type="datetimeFigureOut">
              <a:rPr lang="nl-NL" smtClean="0"/>
              <a:t>10-06-18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AF63-FAC3-4F3C-97D3-C4CD5C8D3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42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00F-86F1-45B6-810B-03CE5D4FEB5B}" type="datetimeFigureOut">
              <a:rPr lang="nl-NL" smtClean="0"/>
              <a:t>10-06-18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AF63-FAC3-4F3C-97D3-C4CD5C8D3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98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00F-86F1-45B6-810B-03CE5D4FEB5B}" type="datetimeFigureOut">
              <a:rPr lang="nl-NL" smtClean="0"/>
              <a:t>10-06-18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AF63-FAC3-4F3C-97D3-C4CD5C8D3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42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00F-86F1-45B6-810B-03CE5D4FEB5B}" type="datetimeFigureOut">
              <a:rPr lang="nl-NL" smtClean="0"/>
              <a:t>10-06-18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AF63-FAC3-4F3C-97D3-C4CD5C8D3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85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7D00F-86F1-45B6-810B-03CE5D4FEB5B}" type="datetimeFigureOut">
              <a:rPr lang="nl-NL" smtClean="0"/>
              <a:t>10-06-18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AAF63-FAC3-4F3C-97D3-C4CD5C8D3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8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fbeeldingsresultaat voor ik hou van hol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92" y="1393399"/>
            <a:ext cx="7542503" cy="43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51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2668298" y="1278506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Vraag: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68248" y="2916785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Hoe heet dit lied?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583423" y="2431021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a. Het Volkslied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583423" y="3025180"/>
            <a:ext cx="361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Het Wilhelmus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83422" y="3700376"/>
            <a:ext cx="453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c. Zie ginds komt de stoomboot</a:t>
            </a:r>
          </a:p>
        </p:txBody>
      </p:sp>
      <p:pic>
        <p:nvPicPr>
          <p:cNvPr id="2050" name="Picture 2" descr="Afbeeldingsresultaat voor li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85" y="2438535"/>
            <a:ext cx="2816225" cy="187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5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wilhel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36" y="2009775"/>
            <a:ext cx="3481074" cy="37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01598" y="2009775"/>
            <a:ext cx="36164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Oudste volkslied ter wereld (1568 – 1572)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1932 officiële volkslied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4" name="Picture 2" descr="Willem van Oranje in 15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710" y="2009775"/>
            <a:ext cx="2733628" cy="378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8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psimons.nl/stamboom/images/denboschfrederikhendr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34" y="1617662"/>
            <a:ext cx="534352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040822" y="5660581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Het ontstaan van Nederland</a:t>
            </a:r>
          </a:p>
        </p:txBody>
      </p:sp>
    </p:spTree>
    <p:extLst>
      <p:ext uri="{BB962C8B-B14F-4D97-AF65-F5344CB8AC3E}">
        <p14:creationId xmlns:p14="http://schemas.microsoft.com/office/powerpoint/2010/main" val="2427304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2668298" y="1278506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Vraag: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42495" y="2274332"/>
            <a:ext cx="3616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Hoe lang duurde de oorlog tegen de Spanjaarden?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583423" y="2431021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a. 5 jaar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583423" y="3025180"/>
            <a:ext cx="361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b. 50 jaar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83422" y="3700376"/>
            <a:ext cx="453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c. 80 jaar</a:t>
            </a:r>
          </a:p>
        </p:txBody>
      </p:sp>
      <p:pic>
        <p:nvPicPr>
          <p:cNvPr id="6" name="Picture 2" descr="Afbeeldingsresultaat voor de strijd tegen de spanjaa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50" y="2274332"/>
            <a:ext cx="3020725" cy="24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86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2668298" y="1278506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Vraag: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42495" y="2274332"/>
            <a:ext cx="3616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Hoe lang duurde de oorlog tegen de Spanjaarden?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583423" y="2431021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a. 5 jaar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583423" y="3025180"/>
            <a:ext cx="361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b. 50 jaar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83422" y="3700376"/>
            <a:ext cx="453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80 jaar</a:t>
            </a:r>
          </a:p>
        </p:txBody>
      </p:sp>
      <p:pic>
        <p:nvPicPr>
          <p:cNvPr id="6" name="Picture 2" descr="Afbeeldingsresultaat voor de strijd tegen de spanjaa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50" y="2274332"/>
            <a:ext cx="3020725" cy="24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150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212272" y="1202881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koloniën van Nederland</a:t>
            </a:r>
          </a:p>
        </p:txBody>
      </p:sp>
      <p:pic>
        <p:nvPicPr>
          <p:cNvPr id="1026" name="Picture 2" descr="https://upload.wikimedia.org/wikipedia/commons/7/78/DutchEmpi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63" y="2192411"/>
            <a:ext cx="8053319" cy="372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3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2668298" y="1278506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Vraag: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68248" y="2431021"/>
            <a:ext cx="3616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Nederland is bekend om de zeehandel. Hoe heet de handelsmaatschappij die ontdekkingstochten stimuleerden?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583423" y="2431021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a. VOC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583423" y="3025180"/>
            <a:ext cx="361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b. Erasmus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83423" y="3705052"/>
            <a:ext cx="453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c. WIC</a:t>
            </a:r>
          </a:p>
        </p:txBody>
      </p:sp>
      <p:pic>
        <p:nvPicPr>
          <p:cNvPr id="1026" name="Picture 2" descr="https://upload.wikimedia.org/wikipedia/commons/2/26/VOC_Amster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41" y="2431021"/>
            <a:ext cx="2927301" cy="21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7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2668298" y="1278506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Vraag: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68248" y="2431021"/>
            <a:ext cx="3616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Nederland is bekend om de zeehandel. Hoe heet de handelsmaatschappij die ontdekkingstochten stimuleerden?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583423" y="2431021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VOC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583423" y="3025180"/>
            <a:ext cx="361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b. Erasmus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83423" y="3705052"/>
            <a:ext cx="453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WIC</a:t>
            </a:r>
          </a:p>
        </p:txBody>
      </p:sp>
      <p:pic>
        <p:nvPicPr>
          <p:cNvPr id="1026" name="Picture 2" descr="https://upload.wikimedia.org/wikipedia/commons/2/26/VOC_Amster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41" y="2431021"/>
            <a:ext cx="2927301" cy="21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5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31284" y="1322447"/>
            <a:ext cx="5550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Nederland tijdens de Tweede Wereldoorlog (1940-1945)</a:t>
            </a:r>
          </a:p>
        </p:txBody>
      </p:sp>
      <p:pic>
        <p:nvPicPr>
          <p:cNvPr id="2050" name="Picture 2" descr="Afbeeldingsresultaat voor bombardement rotter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97" y="2174078"/>
            <a:ext cx="5798378" cy="426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54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93052" y="1286333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Vraag: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68248" y="2431021"/>
            <a:ext cx="3951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Hoe heet het huis waar Anne Frank ondergedoken heeft gezeten?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583423" y="2431021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a. De boerderij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583423" y="3025180"/>
            <a:ext cx="361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b. Het voorhuis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83423" y="3705052"/>
            <a:ext cx="453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c. Het achterhuis</a:t>
            </a:r>
          </a:p>
        </p:txBody>
      </p:sp>
      <p:pic>
        <p:nvPicPr>
          <p:cNvPr id="4098" name="Picture 2" descr="Afbeeldingsresultaat voor anne fra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2460073"/>
            <a:ext cx="2636405" cy="263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84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525548" y="4772025"/>
            <a:ext cx="5086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Drie personen per team</a:t>
            </a:r>
          </a:p>
        </p:txBody>
      </p:sp>
      <p:pic>
        <p:nvPicPr>
          <p:cNvPr id="6" name="Picture 8" descr="http://www.l1.nl/sites/default/files/imagenodes/quiz_qu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87" y="1869067"/>
            <a:ext cx="3636672" cy="29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oranje vla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2"/>
          <a:stretch/>
        </p:blipFill>
        <p:spPr bwMode="auto">
          <a:xfrm>
            <a:off x="1247265" y="1934299"/>
            <a:ext cx="2200785" cy="27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oranje vla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9"/>
          <a:stretch/>
        </p:blipFill>
        <p:spPr bwMode="auto">
          <a:xfrm>
            <a:off x="8611898" y="1934299"/>
            <a:ext cx="2190750" cy="27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629693" y="4699614"/>
            <a:ext cx="343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Team Oranje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035023" y="4699614"/>
            <a:ext cx="343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Team Rood Wit Blauw</a:t>
            </a:r>
          </a:p>
        </p:txBody>
      </p:sp>
    </p:spTree>
    <p:extLst>
      <p:ext uri="{BB962C8B-B14F-4D97-AF65-F5344CB8AC3E}">
        <p14:creationId xmlns:p14="http://schemas.microsoft.com/office/powerpoint/2010/main" val="2763533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93052" y="1286333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Vraag: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583423" y="2431021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a. De boerderij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583423" y="3025180"/>
            <a:ext cx="361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b. Het voorhuis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83423" y="3705052"/>
            <a:ext cx="453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Het achterhuis</a:t>
            </a:r>
          </a:p>
        </p:txBody>
      </p:sp>
      <p:pic>
        <p:nvPicPr>
          <p:cNvPr id="4098" name="Picture 2" descr="Afbeeldingsresultaat voor anne fra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2460073"/>
            <a:ext cx="2636405" cy="263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468248" y="2431021"/>
            <a:ext cx="3951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Hoe heet het huis waar Anne Frank ondergedoken heeft gezeten?</a:t>
            </a:r>
          </a:p>
        </p:txBody>
      </p:sp>
    </p:spTree>
    <p:extLst>
      <p:ext uri="{BB962C8B-B14F-4D97-AF65-F5344CB8AC3E}">
        <p14:creationId xmlns:p14="http://schemas.microsoft.com/office/powerpoint/2010/main" val="4249456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fbeeldingsresultaat voor nederland en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17" y="2000250"/>
            <a:ext cx="646786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64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02772" y="1469581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strijd tegen het water</a:t>
            </a:r>
          </a:p>
        </p:txBody>
      </p:sp>
      <p:pic>
        <p:nvPicPr>
          <p:cNvPr id="5122" name="Picture 2" descr="https://upload.wikimedia.org/wikipedia/commons/thumb/6/63/Watersnoodramp_1953_dijkdoorbraak_Den_Bommel.jpg/260px-Watersnoodramp_1953_dijkdoorbraak_Den_Bomm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73" y="2468346"/>
            <a:ext cx="2476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58748" y="2468346"/>
            <a:ext cx="3616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 februari 1953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1795 slachtoffers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Springtij + Stormvloed</a:t>
            </a:r>
          </a:p>
        </p:txBody>
      </p:sp>
    </p:spTree>
    <p:extLst>
      <p:ext uri="{BB962C8B-B14F-4D97-AF65-F5344CB8AC3E}">
        <p14:creationId xmlns:p14="http://schemas.microsoft.com/office/powerpoint/2010/main" val="3023270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2834986" y="1450074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Vraag: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68248" y="2431021"/>
            <a:ext cx="3951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Hoe heet deze stormvloedkering?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583423" y="2431021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a. Neeltje Jans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583423" y="3025180"/>
            <a:ext cx="361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b. Beatrix-kering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83423" y="3705052"/>
            <a:ext cx="453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c. Deltawerken</a:t>
            </a:r>
          </a:p>
        </p:txBody>
      </p:sp>
      <p:pic>
        <p:nvPicPr>
          <p:cNvPr id="7170" name="Picture 2" descr="Afbeeldingsresultaat voor neeltje j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52" y="2432711"/>
            <a:ext cx="4079875" cy="17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1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2834986" y="1450074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Vraag: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68248" y="2431021"/>
            <a:ext cx="3951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Hoe heet deze stormvloedkering?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583423" y="2431021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Neeltje Jans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583423" y="3025180"/>
            <a:ext cx="361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b. Beatrix-kering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83423" y="3705052"/>
            <a:ext cx="453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Deltawerken</a:t>
            </a:r>
          </a:p>
        </p:txBody>
      </p:sp>
      <p:pic>
        <p:nvPicPr>
          <p:cNvPr id="7170" name="Picture 2" descr="Afbeeldingsresultaat voor neeltje j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52" y="2432711"/>
            <a:ext cx="4079875" cy="17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05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31284" y="1322447"/>
            <a:ext cx="555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Land uit water</a:t>
            </a:r>
          </a:p>
        </p:txBody>
      </p:sp>
      <p:pic>
        <p:nvPicPr>
          <p:cNvPr id="1026" name="Picture 2" descr="Afbeeldingsresultaat voor flevoland ontst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99" y="2069303"/>
            <a:ext cx="7271891" cy="40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671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2668298" y="1278506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Vraag: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68248" y="2431021"/>
            <a:ext cx="3616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Welke provincie is ontstaan door het maken van polders uit water?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583423" y="2431021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a. Limburg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583423" y="3025180"/>
            <a:ext cx="361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b. Gelderland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83423" y="3705052"/>
            <a:ext cx="453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c. Flevoland</a:t>
            </a:r>
          </a:p>
        </p:txBody>
      </p:sp>
      <p:pic>
        <p:nvPicPr>
          <p:cNvPr id="2050" name="Picture 2" descr="Afbeeldingsresulta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50" y="2431021"/>
            <a:ext cx="26003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8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2668298" y="1278506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Vraag: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68248" y="2431021"/>
            <a:ext cx="3616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Welke provincie is ontstaan door het maken van polders uit water?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583423" y="2431021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a. Limburg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583423" y="3025180"/>
            <a:ext cx="361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b. Gelderland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83423" y="3705052"/>
            <a:ext cx="453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Flevoland</a:t>
            </a:r>
          </a:p>
        </p:txBody>
      </p:sp>
      <p:pic>
        <p:nvPicPr>
          <p:cNvPr id="2050" name="Picture 2" descr="Afbeeldingsresulta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50" y="2431021"/>
            <a:ext cx="26003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63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kun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97" y="2451073"/>
            <a:ext cx="7925455" cy="22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39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49" y="5744276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Kunst</a:t>
            </a:r>
          </a:p>
        </p:txBody>
      </p:sp>
      <p:pic>
        <p:nvPicPr>
          <p:cNvPr id="3076" name="Picture 4" descr="Afbeeldingsresultaat voor kunstschi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7" y="1422877"/>
            <a:ext cx="5730875" cy="429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5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525548" y="1476375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Typisch Nederlands</a:t>
            </a:r>
          </a:p>
        </p:txBody>
      </p:sp>
      <p:pic>
        <p:nvPicPr>
          <p:cNvPr id="4098" name="Picture 2" descr="Afbeeldingsresultaat voor nederlandse klompen en tul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7" y="1938040"/>
            <a:ext cx="3649653" cy="24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nederlandse geschieden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09" y="3799504"/>
            <a:ext cx="2987828" cy="24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-31252" y="4358978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Kunst &amp; Cultuur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525548" y="6273799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Geschiedenis</a:t>
            </a:r>
          </a:p>
        </p:txBody>
      </p:sp>
      <p:pic>
        <p:nvPicPr>
          <p:cNvPr id="4102" name="Picture 6" descr="Afbeeldingsresultaat voor nederlandse gewoont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355" y="2340820"/>
            <a:ext cx="3027236" cy="20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7249823" y="4344154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Gebruiken &amp; Gewoonten</a:t>
            </a:r>
          </a:p>
        </p:txBody>
      </p:sp>
    </p:spTree>
    <p:extLst>
      <p:ext uri="{BB962C8B-B14F-4D97-AF65-F5344CB8AC3E}">
        <p14:creationId xmlns:p14="http://schemas.microsoft.com/office/powerpoint/2010/main" val="2151818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beeldingsresultaat voor van go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41" y="1339850"/>
            <a:ext cx="2106930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557" y="2781300"/>
            <a:ext cx="210283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1" y="4238624"/>
            <a:ext cx="147193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5668898" y="1990968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270545" y="3422004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068723" y="4879328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68248" y="2431021"/>
            <a:ext cx="3951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Zet de schilderijen bij de juiste schilders…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Rembrandt van Rijn</a:t>
            </a:r>
          </a:p>
          <a:p>
            <a:pPr marL="457200" indent="-457200">
              <a:buAutoNum type="arabicPeriod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Johannes Vermeer</a:t>
            </a:r>
          </a:p>
          <a:p>
            <a:pPr marL="457200" indent="-457200">
              <a:buAutoNum type="arabicPeriod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Vincent van Gogh</a:t>
            </a:r>
          </a:p>
        </p:txBody>
      </p:sp>
    </p:spTree>
    <p:extLst>
      <p:ext uri="{BB962C8B-B14F-4D97-AF65-F5344CB8AC3E}">
        <p14:creationId xmlns:p14="http://schemas.microsoft.com/office/powerpoint/2010/main" val="1118377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beeldingsresultaat voor van go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34" y="4596454"/>
            <a:ext cx="2303919" cy="19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89" y="1095013"/>
            <a:ext cx="2656214" cy="22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81" y="2908381"/>
            <a:ext cx="147193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4555794" y="5340993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555795" y="1659518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555793" y="3500255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42495" y="1298471"/>
            <a:ext cx="3951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Rembrandt van Rijn</a:t>
            </a:r>
          </a:p>
          <a:p>
            <a:pPr marL="457200" indent="-457200">
              <a:buAutoNum type="arabicPeriod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Johannes Vermeer</a:t>
            </a:r>
          </a:p>
          <a:p>
            <a:pPr marL="457200" indent="-457200">
              <a:buAutoNum type="arabicPeriod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Vincent van Gogh</a:t>
            </a:r>
          </a:p>
        </p:txBody>
      </p:sp>
    </p:spTree>
    <p:extLst>
      <p:ext uri="{BB962C8B-B14F-4D97-AF65-F5344CB8AC3E}">
        <p14:creationId xmlns:p14="http://schemas.microsoft.com/office/powerpoint/2010/main" val="2969482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Folklore</a:t>
            </a: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Afbeeldingsresultaat voor dutch folkl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232834"/>
            <a:ext cx="6182823" cy="44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3774249" y="2021446"/>
            <a:ext cx="3951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Ik laat dadelijk 20 </a:t>
            </a:r>
            <a:r>
              <a:rPr lang="nl-NL" sz="2400" u="sng" dirty="0">
                <a:latin typeface="Arial" panose="020B0604020202020204" pitchFamily="34" charset="0"/>
                <a:cs typeface="Arial" panose="020B0604020202020204" pitchFamily="34" charset="0"/>
              </a:rPr>
              <a:t>typisch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u="sng" dirty="0">
                <a:latin typeface="Arial" panose="020B0604020202020204" pitchFamily="34" charset="0"/>
                <a:cs typeface="Arial" panose="020B0604020202020204" pitchFamily="34" charset="0"/>
              </a:rPr>
              <a:t>Nederlandse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afbeeldingen zien. Onthoud er zoveel mogelijk. Hoeveel dingen kunnen jullie dadelijk benoemen?</a:t>
            </a:r>
          </a:p>
        </p:txBody>
      </p:sp>
      <p:pic>
        <p:nvPicPr>
          <p:cNvPr id="6146" name="Picture 2" descr="Afbeeldingsresultaat voor vlag nederla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4120" r="2022" b="13462"/>
          <a:stretch/>
        </p:blipFill>
        <p:spPr bwMode="auto">
          <a:xfrm>
            <a:off x="533400" y="2021446"/>
            <a:ext cx="2781300" cy="25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vlag neder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2021446"/>
            <a:ext cx="3865819" cy="28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Klompen</a:t>
            </a:r>
          </a:p>
        </p:txBody>
      </p:sp>
      <p:pic>
        <p:nvPicPr>
          <p:cNvPr id="26626" name="Picture 2" descr="Afbeeldingsresultaat voor klom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10" y="1896145"/>
            <a:ext cx="5102225" cy="34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741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</a:p>
        </p:txBody>
      </p:sp>
      <p:pic>
        <p:nvPicPr>
          <p:cNvPr id="25602" name="Picture 2" descr="Afbeeldingsresultaat voor d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85" y="1640623"/>
            <a:ext cx="6111875" cy="40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15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Fiets</a:t>
            </a:r>
          </a:p>
        </p:txBody>
      </p:sp>
      <p:pic>
        <p:nvPicPr>
          <p:cNvPr id="24578" name="Picture 2" descr="Afbeeldingsresultaat voor fi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1685924"/>
            <a:ext cx="5786438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35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Koe</a:t>
            </a:r>
          </a:p>
        </p:txBody>
      </p:sp>
      <p:pic>
        <p:nvPicPr>
          <p:cNvPr id="7170" name="Picture 2" descr="Afbeeldingsresultaat voor k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349886"/>
            <a:ext cx="619125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555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Haring</a:t>
            </a:r>
          </a:p>
        </p:txBody>
      </p:sp>
      <p:pic>
        <p:nvPicPr>
          <p:cNvPr id="8194" name="Picture 2" descr="Afbeeldingsresultaat voor ha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607061"/>
            <a:ext cx="5905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9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Paraplu</a:t>
            </a:r>
          </a:p>
        </p:txBody>
      </p:sp>
      <p:pic>
        <p:nvPicPr>
          <p:cNvPr id="10242" name="Picture 2" descr="Afbeeldingsresultaat voor stormparapl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1314882"/>
            <a:ext cx="4121150" cy="412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525548" y="4772025"/>
            <a:ext cx="5086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Wie durft…altijd prijs!</a:t>
            </a:r>
          </a:p>
        </p:txBody>
      </p:sp>
      <p:pic>
        <p:nvPicPr>
          <p:cNvPr id="6" name="Picture 8" descr="http://www.l1.nl/sites/default/files/imagenodes/quiz_qu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87" y="1869067"/>
            <a:ext cx="3636672" cy="29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oranje vla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2"/>
          <a:stretch/>
        </p:blipFill>
        <p:spPr bwMode="auto">
          <a:xfrm>
            <a:off x="1247265" y="1934299"/>
            <a:ext cx="2200785" cy="27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oranje vla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9"/>
          <a:stretch/>
        </p:blipFill>
        <p:spPr bwMode="auto">
          <a:xfrm>
            <a:off x="8611898" y="1934299"/>
            <a:ext cx="2190750" cy="27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629693" y="4699614"/>
            <a:ext cx="343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Team Oranje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035023" y="4699614"/>
            <a:ext cx="343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Team Rood Wit Blauw</a:t>
            </a:r>
          </a:p>
        </p:txBody>
      </p:sp>
    </p:spTree>
    <p:extLst>
      <p:ext uri="{BB962C8B-B14F-4D97-AF65-F5344CB8AC3E}">
        <p14:creationId xmlns:p14="http://schemas.microsoft.com/office/powerpoint/2010/main" val="1440208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Sinterklaas</a:t>
            </a:r>
          </a:p>
        </p:txBody>
      </p:sp>
      <p:pic>
        <p:nvPicPr>
          <p:cNvPr id="11266" name="Picture 2" descr="Afbeeldingsresultaat voor sinterkla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000250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97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Schaatsen</a:t>
            </a:r>
          </a:p>
        </p:txBody>
      </p:sp>
      <p:pic>
        <p:nvPicPr>
          <p:cNvPr id="12290" name="Picture 2" descr="Afbeeldingsresultaat voor schaat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016636"/>
            <a:ext cx="5086350" cy="305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24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Bosje bloemen</a:t>
            </a:r>
          </a:p>
        </p:txBody>
      </p:sp>
      <p:pic>
        <p:nvPicPr>
          <p:cNvPr id="13314" name="Picture 2" descr="Afbeeldingsresultaat voor bloe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621721"/>
            <a:ext cx="5970877" cy="38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94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Draaiorgel</a:t>
            </a:r>
          </a:p>
        </p:txBody>
      </p:sp>
      <p:pic>
        <p:nvPicPr>
          <p:cNvPr id="14338" name="Picture 2" descr="Afbeeldingsresultaat voor draaiorg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7" y="2032939"/>
            <a:ext cx="5464175" cy="30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29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Kaas</a:t>
            </a:r>
          </a:p>
        </p:txBody>
      </p:sp>
      <p:pic>
        <p:nvPicPr>
          <p:cNvPr id="15362" name="Picture 2" descr="Afbeeldingsresultaat voor kaasmar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178327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817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Deltawerken</a:t>
            </a:r>
          </a:p>
        </p:txBody>
      </p:sp>
      <p:pic>
        <p:nvPicPr>
          <p:cNvPr id="16386" name="Picture 2" descr="Afbeeldingsresultaat voor deltawer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7" y="1838854"/>
            <a:ext cx="5807075" cy="387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1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Johan Cruijff</a:t>
            </a:r>
          </a:p>
        </p:txBody>
      </p:sp>
      <p:pic>
        <p:nvPicPr>
          <p:cNvPr id="17410" name="Picture 2" descr="Afbeeldingsresultaat voor johan cruij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788943"/>
            <a:ext cx="4349750" cy="407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9483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Stamppot</a:t>
            </a:r>
          </a:p>
        </p:txBody>
      </p:sp>
      <p:pic>
        <p:nvPicPr>
          <p:cNvPr id="6" name="Picture 6" descr="Afbeeldingsresultaat voor nederlandse gewoont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04" y="2093169"/>
            <a:ext cx="4589781" cy="305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9723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Caravan</a:t>
            </a:r>
          </a:p>
        </p:txBody>
      </p:sp>
      <p:pic>
        <p:nvPicPr>
          <p:cNvPr id="19458" name="Picture 2" descr="Afbeeldingsresultaat voor cara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27" y="1729554"/>
            <a:ext cx="6307395" cy="36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182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Stroopwafels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997502"/>
            <a:ext cx="3667125" cy="272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8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525548" y="1295400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Voorbeeldvraag: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68248" y="3295650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Wat voor koekje is dit?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850123" y="2295525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a. Stroopwafel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850123" y="2889684"/>
            <a:ext cx="361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b. Kletskop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850122" y="3564880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c. Lange vinger</a:t>
            </a:r>
          </a:p>
        </p:txBody>
      </p:sp>
      <p:pic>
        <p:nvPicPr>
          <p:cNvPr id="3074" name="Picture 2" descr="Afbeeldingsresultaat voor lange v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1" y="2507700"/>
            <a:ext cx="2857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5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Amsterdam</a:t>
            </a:r>
          </a:p>
        </p:txBody>
      </p:sp>
      <p:pic>
        <p:nvPicPr>
          <p:cNvPr id="20482" name="Picture 2" descr="Afbeeldingsresultaat voor amster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694279"/>
            <a:ext cx="8007350" cy="374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242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Pindakaas</a:t>
            </a:r>
          </a:p>
        </p:txBody>
      </p:sp>
      <p:pic>
        <p:nvPicPr>
          <p:cNvPr id="22530" name="Picture 2" descr="Afbeeldingsresultaat voor pindaka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25" y="1781175"/>
            <a:ext cx="3642396" cy="41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304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Gezellig</a:t>
            </a:r>
          </a:p>
        </p:txBody>
      </p:sp>
      <p:pic>
        <p:nvPicPr>
          <p:cNvPr id="23554" name="Picture 2" descr="Afbeeldingsresultaat voor gezell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6" y="1753898"/>
            <a:ext cx="3680114" cy="368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889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Molen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719" y="1616735"/>
            <a:ext cx="3300412" cy="373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84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Typisch Nederlands – Folklore</a:t>
            </a: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774249" y="2557499"/>
            <a:ext cx="3951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Hoeveel dingen kunnen jullie met elkaar benoemen?</a:t>
            </a:r>
          </a:p>
        </p:txBody>
      </p:sp>
      <p:pic>
        <p:nvPicPr>
          <p:cNvPr id="6146" name="Picture 2" descr="Afbeeldingsresultaat voor vlag nederla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4120" r="2022" b="13462"/>
          <a:stretch/>
        </p:blipFill>
        <p:spPr bwMode="auto">
          <a:xfrm>
            <a:off x="533400" y="2021446"/>
            <a:ext cx="2781300" cy="25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vlag neder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2021446"/>
            <a:ext cx="3865819" cy="28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997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mensen</a:t>
            </a:r>
          </a:p>
        </p:txBody>
      </p:sp>
      <p:pic>
        <p:nvPicPr>
          <p:cNvPr id="2050" name="Picture 2" descr="Afbeeldingsresultaat voor nederlan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269199"/>
            <a:ext cx="7588250" cy="474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8718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2668298" y="1278506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Nederlander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61291" y="2246354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Bourgondiër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583422" y="2246354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Gastvrij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262830" y="4903733"/>
            <a:ext cx="217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Gemoedelijk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8613093" y="3974118"/>
            <a:ext cx="219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Gezellig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39748" y="3974118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Multicultureel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771233" y="4903733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Klagen 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926322" y="3065085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Denkt in mogelijkheden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860071" y="3065085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Uitgesproken</a:t>
            </a:r>
          </a:p>
        </p:txBody>
      </p:sp>
      <p:pic>
        <p:nvPicPr>
          <p:cNvPr id="5122" name="Picture 2" descr="Afbeeldingsresultaat voor mensen hap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79" y="2542332"/>
            <a:ext cx="2470160" cy="24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2780883" y="5371683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Kunst 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653939" y="5360058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Handel </a:t>
            </a:r>
          </a:p>
        </p:txBody>
      </p:sp>
    </p:spTree>
    <p:extLst>
      <p:ext uri="{BB962C8B-B14F-4D97-AF65-F5344CB8AC3E}">
        <p14:creationId xmlns:p14="http://schemas.microsoft.com/office/powerpoint/2010/main" val="34519142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525548" y="4772025"/>
            <a:ext cx="5086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Wie heeft de meeste punten!</a:t>
            </a:r>
          </a:p>
        </p:txBody>
      </p:sp>
      <p:pic>
        <p:nvPicPr>
          <p:cNvPr id="6" name="Picture 8" descr="http://www.l1.nl/sites/default/files/imagenodes/quiz_qu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87" y="1869067"/>
            <a:ext cx="3636672" cy="29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oranje vla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2"/>
          <a:stretch/>
        </p:blipFill>
        <p:spPr bwMode="auto">
          <a:xfrm>
            <a:off x="1247265" y="1934299"/>
            <a:ext cx="2200785" cy="27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oranje vla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9"/>
          <a:stretch/>
        </p:blipFill>
        <p:spPr bwMode="auto">
          <a:xfrm>
            <a:off x="8611898" y="1934299"/>
            <a:ext cx="2190750" cy="27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629693" y="4699614"/>
            <a:ext cx="343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Team Oranje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035023" y="4699614"/>
            <a:ext cx="343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Team Rood Wit Blauw</a:t>
            </a:r>
          </a:p>
        </p:txBody>
      </p:sp>
    </p:spTree>
    <p:extLst>
      <p:ext uri="{BB962C8B-B14F-4D97-AF65-F5344CB8AC3E}">
        <p14:creationId xmlns:p14="http://schemas.microsoft.com/office/powerpoint/2010/main" val="20621340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houdoe en bedan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97" y="1504949"/>
            <a:ext cx="6485227" cy="460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8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525548" y="1295400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Antwoord: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68248" y="3295650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Wat voor koekje is dit?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850123" y="2295525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a. Stroopwafel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850123" y="2889684"/>
            <a:ext cx="361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b. Kletskop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850122" y="3564880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Lange vinger</a:t>
            </a:r>
          </a:p>
        </p:txBody>
      </p:sp>
      <p:pic>
        <p:nvPicPr>
          <p:cNvPr id="3074" name="Picture 2" descr="Afbeeldingsresultaat voor lange v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1" y="2507700"/>
            <a:ext cx="2857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3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s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10" y="1312862"/>
            <a:ext cx="8175040" cy="498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6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geschiede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091766"/>
            <a:ext cx="6273800" cy="557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206750" y="6205942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Geschiedenis</a:t>
            </a:r>
          </a:p>
        </p:txBody>
      </p:sp>
    </p:spTree>
    <p:extLst>
      <p:ext uri="{BB962C8B-B14F-4D97-AF65-F5344CB8AC3E}">
        <p14:creationId xmlns:p14="http://schemas.microsoft.com/office/powerpoint/2010/main" val="247893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2668298" y="1278506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Vraag: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68248" y="2916785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Hoe heet dit lied?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583423" y="2431021"/>
            <a:ext cx="361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a. Het Volkslied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583423" y="3025180"/>
            <a:ext cx="361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b. Het Wilhelmus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83422" y="3700376"/>
            <a:ext cx="453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c. Zie ginds komt de stoomboot</a:t>
            </a:r>
          </a:p>
        </p:txBody>
      </p:sp>
      <p:pic>
        <p:nvPicPr>
          <p:cNvPr id="2050" name="Picture 2" descr="Afbeeldingsresultaat voor li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85" y="2438535"/>
            <a:ext cx="2816225" cy="187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Li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8013" y="4247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9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512</Words>
  <Application>Microsoft Macintosh PowerPoint</Application>
  <PresentationFormat>Aangepast</PresentationFormat>
  <Paragraphs>170</Paragraphs>
  <Slides>58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58</vt:i4>
      </vt:variant>
    </vt:vector>
  </HeadingPairs>
  <TitlesOfParts>
    <vt:vector size="5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Patrick Kohler</dc:creator>
  <cp:lastModifiedBy>marina</cp:lastModifiedBy>
  <cp:revision>153</cp:revision>
  <cp:lastPrinted>2016-04-17T16:30:25Z</cp:lastPrinted>
  <dcterms:created xsi:type="dcterms:W3CDTF">2016-03-23T08:02:10Z</dcterms:created>
  <dcterms:modified xsi:type="dcterms:W3CDTF">2018-06-10T16:36:02Z</dcterms:modified>
</cp:coreProperties>
</file>